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381" r:id="rId2"/>
    <p:sldId id="452" r:id="rId3"/>
    <p:sldId id="453" r:id="rId4"/>
    <p:sldId id="454" r:id="rId5"/>
    <p:sldId id="455" r:id="rId6"/>
    <p:sldId id="456" r:id="rId7"/>
    <p:sldId id="462" r:id="rId8"/>
    <p:sldId id="467" r:id="rId9"/>
    <p:sldId id="466" r:id="rId10"/>
    <p:sldId id="465" r:id="rId11"/>
    <p:sldId id="464" r:id="rId12"/>
    <p:sldId id="478" r:id="rId13"/>
    <p:sldId id="463" r:id="rId14"/>
    <p:sldId id="461" r:id="rId15"/>
    <p:sldId id="460" r:id="rId16"/>
    <p:sldId id="468" r:id="rId17"/>
    <p:sldId id="459" r:id="rId18"/>
    <p:sldId id="471" r:id="rId19"/>
    <p:sldId id="469" r:id="rId20"/>
    <p:sldId id="472" r:id="rId21"/>
    <p:sldId id="470" r:id="rId22"/>
    <p:sldId id="475" r:id="rId23"/>
    <p:sldId id="477" r:id="rId24"/>
    <p:sldId id="473" r:id="rId25"/>
    <p:sldId id="476" r:id="rId26"/>
    <p:sldId id="457" r:id="rId27"/>
    <p:sldId id="449" r:id="rId2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7"/>
    <p:restoredTop sz="95934"/>
  </p:normalViewPr>
  <p:slideViewPr>
    <p:cSldViewPr snapToGrid="0" snapToObjects="1">
      <p:cViewPr varScale="1">
        <p:scale>
          <a:sx n="151" d="100"/>
          <a:sy n="151" d="100"/>
        </p:scale>
        <p:origin x="282" y="13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9D9232-FC9B-5549-BC26-530F768F2B96}" type="datetimeFigureOut">
              <a:rPr lang="en-US" smtClean="0"/>
              <a:pPr/>
              <a:t>7/29/2020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F88F79-EC1F-1943-83D7-1BD4BC0BC563}" type="slidenum">
              <a:rPr lang="en-US" smtClean="0"/>
              <a:pPr/>
              <a:t>‹#›</a:t>
            </a:fld>
            <a:endParaRPr lang="en-US"/>
          </a:p>
        </p:txBody>
      </p:sp>
    </p:spTree>
    <p:extLst>
      <p:ext uri="{BB962C8B-B14F-4D97-AF65-F5344CB8AC3E}">
        <p14:creationId xmlns:p14="http://schemas.microsoft.com/office/powerpoint/2010/main" val="1456225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8E8E01-3C83-4FFA-A157-7033533594D7}" type="slidenum">
              <a:rPr lang="en-US" smtClean="0"/>
              <a:pPr/>
              <a:t>1</a:t>
            </a:fld>
            <a:endParaRPr lang="en-US"/>
          </a:p>
        </p:txBody>
      </p:sp>
      <p:sp>
        <p:nvSpPr>
          <p:cNvPr id="5" name="Date Placeholder 4"/>
          <p:cNvSpPr>
            <a:spLocks noGrp="1"/>
          </p:cNvSpPr>
          <p:nvPr>
            <p:ph type="dt" idx="11"/>
          </p:nvPr>
        </p:nvSpPr>
        <p:spPr/>
        <p:txBody>
          <a:bodyPr/>
          <a:lstStyle/>
          <a:p>
            <a:r>
              <a:rPr lang="en-US"/>
              <a:t>March 18, 2020</a:t>
            </a:r>
          </a:p>
        </p:txBody>
      </p:sp>
      <p:sp>
        <p:nvSpPr>
          <p:cNvPr id="6" name="Footer Placeholder 5"/>
          <p:cNvSpPr>
            <a:spLocks noGrp="1"/>
          </p:cNvSpPr>
          <p:nvPr>
            <p:ph type="ftr" sz="quarter" idx="12"/>
          </p:nvPr>
        </p:nvSpPr>
        <p:spPr/>
        <p:txBody>
          <a:bodyPr/>
          <a:lstStyle/>
          <a:p>
            <a:r>
              <a:rPr lang="en-US"/>
              <a:t>EASA © 2020</a:t>
            </a:r>
          </a:p>
        </p:txBody>
      </p:sp>
      <p:sp>
        <p:nvSpPr>
          <p:cNvPr id="7" name="Header Placeholder 6"/>
          <p:cNvSpPr>
            <a:spLocks noGrp="1"/>
          </p:cNvSpPr>
          <p:nvPr>
            <p:ph type="hdr" sz="quarter" idx="13"/>
          </p:nvPr>
        </p:nvSpPr>
        <p:spPr/>
        <p:txBody>
          <a:bodyPr/>
          <a:lstStyle/>
          <a:p>
            <a:r>
              <a:rPr lang="en-US"/>
              <a:t>Shaft &amp; Bearing Currents</a:t>
            </a:r>
          </a:p>
        </p:txBody>
      </p:sp>
    </p:spTree>
    <p:extLst>
      <p:ext uri="{BB962C8B-B14F-4D97-AF65-F5344CB8AC3E}">
        <p14:creationId xmlns:p14="http://schemas.microsoft.com/office/powerpoint/2010/main" val="13631877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Shaft &amp; Bearing Currents</a:t>
            </a:r>
            <a:endParaRPr lang="en-US" dirty="0"/>
          </a:p>
        </p:txBody>
      </p:sp>
      <p:sp>
        <p:nvSpPr>
          <p:cNvPr id="5" name="Date Placeholder 4"/>
          <p:cNvSpPr>
            <a:spLocks noGrp="1"/>
          </p:cNvSpPr>
          <p:nvPr>
            <p:ph type="dt" idx="11"/>
          </p:nvPr>
        </p:nvSpPr>
        <p:spPr/>
        <p:txBody>
          <a:bodyPr/>
          <a:lstStyle/>
          <a:p>
            <a:r>
              <a:rPr lang="en-US"/>
              <a:t>March 18, 2020</a:t>
            </a:r>
          </a:p>
        </p:txBody>
      </p:sp>
      <p:sp>
        <p:nvSpPr>
          <p:cNvPr id="6" name="Footer Placeholder 5"/>
          <p:cNvSpPr>
            <a:spLocks noGrp="1"/>
          </p:cNvSpPr>
          <p:nvPr>
            <p:ph type="ftr" sz="quarter" idx="12"/>
          </p:nvPr>
        </p:nvSpPr>
        <p:spPr/>
        <p:txBody>
          <a:bodyPr/>
          <a:lstStyle/>
          <a:p>
            <a:r>
              <a:rPr lang="en-US"/>
              <a:t>EASA © 2020</a:t>
            </a:r>
          </a:p>
        </p:txBody>
      </p:sp>
      <p:sp>
        <p:nvSpPr>
          <p:cNvPr id="7" name="Slide Number Placeholder 6"/>
          <p:cNvSpPr>
            <a:spLocks noGrp="1"/>
          </p:cNvSpPr>
          <p:nvPr>
            <p:ph type="sldNum" sz="quarter" idx="13"/>
          </p:nvPr>
        </p:nvSpPr>
        <p:spPr/>
        <p:txBody>
          <a:bodyPr/>
          <a:lstStyle/>
          <a:p>
            <a:fld id="{1F8E8E01-3C83-4FFA-A157-7033533594D7}" type="slidenum">
              <a:rPr lang="en-US" smtClean="0"/>
              <a:pPr/>
              <a:t>2</a:t>
            </a:fld>
            <a:endParaRPr lang="en-US"/>
          </a:p>
        </p:txBody>
      </p:sp>
    </p:spTree>
    <p:extLst>
      <p:ext uri="{BB962C8B-B14F-4D97-AF65-F5344CB8AC3E}">
        <p14:creationId xmlns:p14="http://schemas.microsoft.com/office/powerpoint/2010/main" val="329278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Shaft &amp; Bearing Currents</a:t>
            </a:r>
            <a:endParaRPr lang="en-US" dirty="0"/>
          </a:p>
        </p:txBody>
      </p:sp>
      <p:sp>
        <p:nvSpPr>
          <p:cNvPr id="5" name="Date Placeholder 4"/>
          <p:cNvSpPr>
            <a:spLocks noGrp="1"/>
          </p:cNvSpPr>
          <p:nvPr>
            <p:ph type="dt" idx="11"/>
          </p:nvPr>
        </p:nvSpPr>
        <p:spPr/>
        <p:txBody>
          <a:bodyPr/>
          <a:lstStyle/>
          <a:p>
            <a:r>
              <a:rPr lang="en-US"/>
              <a:t>March 18, 2020</a:t>
            </a:r>
          </a:p>
        </p:txBody>
      </p:sp>
      <p:sp>
        <p:nvSpPr>
          <p:cNvPr id="6" name="Footer Placeholder 5"/>
          <p:cNvSpPr>
            <a:spLocks noGrp="1"/>
          </p:cNvSpPr>
          <p:nvPr>
            <p:ph type="ftr" sz="quarter" idx="12"/>
          </p:nvPr>
        </p:nvSpPr>
        <p:spPr/>
        <p:txBody>
          <a:bodyPr/>
          <a:lstStyle/>
          <a:p>
            <a:r>
              <a:rPr lang="en-US"/>
              <a:t>EASA © 2020</a:t>
            </a:r>
          </a:p>
        </p:txBody>
      </p:sp>
      <p:sp>
        <p:nvSpPr>
          <p:cNvPr id="7" name="Slide Number Placeholder 6"/>
          <p:cNvSpPr>
            <a:spLocks noGrp="1"/>
          </p:cNvSpPr>
          <p:nvPr>
            <p:ph type="sldNum" sz="quarter" idx="13"/>
          </p:nvPr>
        </p:nvSpPr>
        <p:spPr/>
        <p:txBody>
          <a:bodyPr/>
          <a:lstStyle/>
          <a:p>
            <a:fld id="{1F8E8E01-3C83-4FFA-A157-7033533594D7}" type="slidenum">
              <a:rPr lang="en-US" smtClean="0"/>
              <a:pPr/>
              <a:t>25</a:t>
            </a:fld>
            <a:endParaRPr lang="en-US"/>
          </a:p>
        </p:txBody>
      </p:sp>
    </p:spTree>
    <p:extLst>
      <p:ext uri="{BB962C8B-B14F-4D97-AF65-F5344CB8AC3E}">
        <p14:creationId xmlns:p14="http://schemas.microsoft.com/office/powerpoint/2010/main" val="3292785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F8E8E01-3C83-4FFA-A157-7033533594D7}" type="slidenum">
              <a:rPr lang="en-US" smtClean="0"/>
              <a:pPr/>
              <a:t>27</a:t>
            </a:fld>
            <a:endParaRPr lang="en-US"/>
          </a:p>
        </p:txBody>
      </p:sp>
      <p:sp>
        <p:nvSpPr>
          <p:cNvPr id="5" name="Date Placeholder 4"/>
          <p:cNvSpPr>
            <a:spLocks noGrp="1"/>
          </p:cNvSpPr>
          <p:nvPr>
            <p:ph type="dt" idx="11"/>
          </p:nvPr>
        </p:nvSpPr>
        <p:spPr/>
        <p:txBody>
          <a:bodyPr/>
          <a:lstStyle/>
          <a:p>
            <a:r>
              <a:rPr lang="en-US"/>
              <a:t>March 18, 2020</a:t>
            </a:r>
          </a:p>
        </p:txBody>
      </p:sp>
      <p:sp>
        <p:nvSpPr>
          <p:cNvPr id="6" name="Footer Placeholder 5"/>
          <p:cNvSpPr>
            <a:spLocks noGrp="1"/>
          </p:cNvSpPr>
          <p:nvPr>
            <p:ph type="ftr" sz="quarter" idx="12"/>
          </p:nvPr>
        </p:nvSpPr>
        <p:spPr/>
        <p:txBody>
          <a:bodyPr/>
          <a:lstStyle/>
          <a:p>
            <a:r>
              <a:rPr lang="en-US"/>
              <a:t>EASA © 2020</a:t>
            </a:r>
          </a:p>
        </p:txBody>
      </p:sp>
      <p:sp>
        <p:nvSpPr>
          <p:cNvPr id="7" name="Header Placeholder 6"/>
          <p:cNvSpPr>
            <a:spLocks noGrp="1"/>
          </p:cNvSpPr>
          <p:nvPr>
            <p:ph type="hdr" sz="quarter" idx="13"/>
          </p:nvPr>
        </p:nvSpPr>
        <p:spPr/>
        <p:txBody>
          <a:bodyPr/>
          <a:lstStyle/>
          <a:p>
            <a:r>
              <a:rPr lang="en-US"/>
              <a:t>Shaft &amp; Bearing Currents</a:t>
            </a:r>
          </a:p>
        </p:txBody>
      </p:sp>
    </p:spTree>
    <p:extLst>
      <p:ext uri="{BB962C8B-B14F-4D97-AF65-F5344CB8AC3E}">
        <p14:creationId xmlns:p14="http://schemas.microsoft.com/office/powerpoint/2010/main" val="4135052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4F4937D-2756-4441-A911-AADFDB9238F4}"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2EDBE-B44D-2B4B-9F7C-AB9CA6D35440}" type="slidenum">
              <a:rPr lang="en-US" smtClean="0"/>
              <a:pPr/>
              <a:t>‹#›</a:t>
            </a:fld>
            <a:endParaRPr lang="en-US"/>
          </a:p>
        </p:txBody>
      </p:sp>
    </p:spTree>
    <p:extLst>
      <p:ext uri="{BB962C8B-B14F-4D97-AF65-F5344CB8AC3E}">
        <p14:creationId xmlns:p14="http://schemas.microsoft.com/office/powerpoint/2010/main" val="983534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F4937D-2756-4441-A911-AADFDB9238F4}"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2EDBE-B44D-2B4B-9F7C-AB9CA6D35440}" type="slidenum">
              <a:rPr lang="en-US" smtClean="0"/>
              <a:pPr/>
              <a:t>‹#›</a:t>
            </a:fld>
            <a:endParaRPr lang="en-US"/>
          </a:p>
        </p:txBody>
      </p:sp>
    </p:spTree>
    <p:extLst>
      <p:ext uri="{BB962C8B-B14F-4D97-AF65-F5344CB8AC3E}">
        <p14:creationId xmlns:p14="http://schemas.microsoft.com/office/powerpoint/2010/main" val="2098264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F4937D-2756-4441-A911-AADFDB9238F4}"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2EDBE-B44D-2B4B-9F7C-AB9CA6D35440}" type="slidenum">
              <a:rPr lang="en-US" smtClean="0"/>
              <a:pPr/>
              <a:t>‹#›</a:t>
            </a:fld>
            <a:endParaRPr lang="en-US"/>
          </a:p>
        </p:txBody>
      </p:sp>
    </p:spTree>
    <p:extLst>
      <p:ext uri="{BB962C8B-B14F-4D97-AF65-F5344CB8AC3E}">
        <p14:creationId xmlns:p14="http://schemas.microsoft.com/office/powerpoint/2010/main" val="1481319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4" name="Rectangle 3"/>
          <p:cNvSpPr/>
          <p:nvPr userDrawn="1"/>
        </p:nvSpPr>
        <p:spPr>
          <a:xfrm>
            <a:off x="0" y="0"/>
            <a:ext cx="9144000" cy="171450"/>
          </a:xfrm>
          <a:prstGeom prst="rect">
            <a:avLst/>
          </a:prstGeom>
          <a:solidFill>
            <a:srgbClr val="0055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a:xfrm>
            <a:off x="0" y="4972050"/>
            <a:ext cx="9144000" cy="171450"/>
          </a:xfrm>
          <a:prstGeom prst="rect">
            <a:avLst/>
          </a:prstGeom>
          <a:solidFill>
            <a:srgbClr val="00559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TextBox 5"/>
          <p:cNvSpPr txBox="1"/>
          <p:nvPr userDrawn="1"/>
        </p:nvSpPr>
        <p:spPr>
          <a:xfrm>
            <a:off x="76200" y="4165254"/>
            <a:ext cx="8991600" cy="646331"/>
          </a:xfrm>
          <a:prstGeom prst="rect">
            <a:avLst/>
          </a:prstGeom>
          <a:noFill/>
        </p:spPr>
        <p:txBody>
          <a:bodyPr wrap="square" rtlCol="0">
            <a:spAutoFit/>
          </a:bodyPr>
          <a:lstStyle/>
          <a:p>
            <a:pPr algn="ctr"/>
            <a:r>
              <a:rPr lang="en-US" sz="1800" dirty="0"/>
              <a:t>David D. Schein, MBA, JD, Ph.D.</a:t>
            </a:r>
          </a:p>
          <a:p>
            <a:pPr algn="ctr"/>
            <a:r>
              <a:rPr lang="en-US" sz="1800" dirty="0"/>
              <a:t>President and General Counsel, Claremont Management Group, Inc.</a:t>
            </a:r>
          </a:p>
        </p:txBody>
      </p:sp>
      <p:sp>
        <p:nvSpPr>
          <p:cNvPr id="15" name="Title 14"/>
          <p:cNvSpPr>
            <a:spLocks noGrp="1"/>
          </p:cNvSpPr>
          <p:nvPr>
            <p:ph type="title" hasCustomPrompt="1"/>
          </p:nvPr>
        </p:nvSpPr>
        <p:spPr>
          <a:xfrm>
            <a:off x="457200" y="2457450"/>
            <a:ext cx="8229600" cy="857250"/>
          </a:xfrm>
        </p:spPr>
        <p:txBody>
          <a:bodyPr anchor="ctr" anchorCtr="0"/>
          <a:lstStyle>
            <a:lvl1pPr algn="ctr">
              <a:defRPr/>
            </a:lvl1pPr>
          </a:lstStyle>
          <a:p>
            <a:r>
              <a:rPr lang="en-US" dirty="0"/>
              <a:t>Leading Through Crisis</a:t>
            </a:r>
          </a:p>
        </p:txBody>
      </p:sp>
      <p:pic>
        <p:nvPicPr>
          <p:cNvPr id="8" name="Picture 7" descr="EASA_tag_L_highres.jpg">
            <a:extLst>
              <a:ext uri="{FF2B5EF4-FFF2-40B4-BE49-F238E27FC236}">
                <a16:creationId xmlns:a16="http://schemas.microsoft.com/office/drawing/2014/main" id="{AE0A8205-2AD7-2E47-8403-5BBA2A9A85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15236" y="590550"/>
            <a:ext cx="3313527" cy="1179064"/>
          </a:xfrm>
          <a:prstGeom prst="rect">
            <a:avLst/>
          </a:prstGeom>
        </p:spPr>
      </p:pic>
    </p:spTree>
    <p:extLst>
      <p:ext uri="{BB962C8B-B14F-4D97-AF65-F5344CB8AC3E}">
        <p14:creationId xmlns:p14="http://schemas.microsoft.com/office/powerpoint/2010/main" val="4235397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F4937D-2756-4441-A911-AADFDB9238F4}"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2EDBE-B44D-2B4B-9F7C-AB9CA6D35440}" type="slidenum">
              <a:rPr lang="en-US" smtClean="0"/>
              <a:pPr/>
              <a:t>‹#›</a:t>
            </a:fld>
            <a:endParaRPr lang="en-US"/>
          </a:p>
        </p:txBody>
      </p:sp>
    </p:spTree>
    <p:extLst>
      <p:ext uri="{BB962C8B-B14F-4D97-AF65-F5344CB8AC3E}">
        <p14:creationId xmlns:p14="http://schemas.microsoft.com/office/powerpoint/2010/main" val="4124992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4F4937D-2756-4441-A911-AADFDB9238F4}" type="datetimeFigureOut">
              <a:rPr lang="en-US" smtClean="0"/>
              <a:pPr/>
              <a:t>7/29/2020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272EDBE-B44D-2B4B-9F7C-AB9CA6D35440}" type="slidenum">
              <a:rPr lang="en-US" smtClean="0"/>
              <a:pPr/>
              <a:t>‹#›</a:t>
            </a:fld>
            <a:endParaRPr lang="en-US"/>
          </a:p>
        </p:txBody>
      </p:sp>
    </p:spTree>
    <p:extLst>
      <p:ext uri="{BB962C8B-B14F-4D97-AF65-F5344CB8AC3E}">
        <p14:creationId xmlns:p14="http://schemas.microsoft.com/office/powerpoint/2010/main" val="3241673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F4937D-2756-4441-A911-AADFDB9238F4}"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2EDBE-B44D-2B4B-9F7C-AB9CA6D35440}" type="slidenum">
              <a:rPr lang="en-US" smtClean="0"/>
              <a:pPr/>
              <a:t>‹#›</a:t>
            </a:fld>
            <a:endParaRPr lang="en-US"/>
          </a:p>
        </p:txBody>
      </p:sp>
    </p:spTree>
    <p:extLst>
      <p:ext uri="{BB962C8B-B14F-4D97-AF65-F5344CB8AC3E}">
        <p14:creationId xmlns:p14="http://schemas.microsoft.com/office/powerpoint/2010/main" val="1275520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F4937D-2756-4441-A911-AADFDB9238F4}" type="datetimeFigureOut">
              <a:rPr lang="en-US" smtClean="0"/>
              <a:pPr/>
              <a:t>7/29/2020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272EDBE-B44D-2B4B-9F7C-AB9CA6D35440}" type="slidenum">
              <a:rPr lang="en-US" smtClean="0"/>
              <a:pPr/>
              <a:t>‹#›</a:t>
            </a:fld>
            <a:endParaRPr lang="en-US"/>
          </a:p>
        </p:txBody>
      </p:sp>
    </p:spTree>
    <p:extLst>
      <p:ext uri="{BB962C8B-B14F-4D97-AF65-F5344CB8AC3E}">
        <p14:creationId xmlns:p14="http://schemas.microsoft.com/office/powerpoint/2010/main" val="2003407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F4937D-2756-4441-A911-AADFDB9238F4}" type="datetimeFigureOut">
              <a:rPr lang="en-US" smtClean="0"/>
              <a:pPr/>
              <a:t>7/29/2020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272EDBE-B44D-2B4B-9F7C-AB9CA6D35440}" type="slidenum">
              <a:rPr lang="en-US" smtClean="0"/>
              <a:pPr/>
              <a:t>‹#›</a:t>
            </a:fld>
            <a:endParaRPr lang="en-US"/>
          </a:p>
        </p:txBody>
      </p:sp>
    </p:spTree>
    <p:extLst>
      <p:ext uri="{BB962C8B-B14F-4D97-AF65-F5344CB8AC3E}">
        <p14:creationId xmlns:p14="http://schemas.microsoft.com/office/powerpoint/2010/main" val="82791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F4937D-2756-4441-A911-AADFDB9238F4}" type="datetimeFigureOut">
              <a:rPr lang="en-US" smtClean="0"/>
              <a:pPr/>
              <a:t>7/29/2020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272EDBE-B44D-2B4B-9F7C-AB9CA6D35440}" type="slidenum">
              <a:rPr lang="en-US" smtClean="0"/>
              <a:pPr/>
              <a:t>‹#›</a:t>
            </a:fld>
            <a:endParaRPr lang="en-US"/>
          </a:p>
        </p:txBody>
      </p:sp>
    </p:spTree>
    <p:extLst>
      <p:ext uri="{BB962C8B-B14F-4D97-AF65-F5344CB8AC3E}">
        <p14:creationId xmlns:p14="http://schemas.microsoft.com/office/powerpoint/2010/main" val="3593619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4F4937D-2756-4441-A911-AADFDB9238F4}"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2EDBE-B44D-2B4B-9F7C-AB9CA6D35440}" type="slidenum">
              <a:rPr lang="en-US" smtClean="0"/>
              <a:pPr/>
              <a:t>‹#›</a:t>
            </a:fld>
            <a:endParaRPr lang="en-US"/>
          </a:p>
        </p:txBody>
      </p:sp>
    </p:spTree>
    <p:extLst>
      <p:ext uri="{BB962C8B-B14F-4D97-AF65-F5344CB8AC3E}">
        <p14:creationId xmlns:p14="http://schemas.microsoft.com/office/powerpoint/2010/main" val="675162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4F4937D-2756-4441-A911-AADFDB9238F4}" type="datetimeFigureOut">
              <a:rPr lang="en-US" smtClean="0"/>
              <a:pPr/>
              <a:t>7/29/2020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272EDBE-B44D-2B4B-9F7C-AB9CA6D35440}" type="slidenum">
              <a:rPr lang="en-US" smtClean="0"/>
              <a:pPr/>
              <a:t>‹#›</a:t>
            </a:fld>
            <a:endParaRPr lang="en-US"/>
          </a:p>
        </p:txBody>
      </p:sp>
    </p:spTree>
    <p:extLst>
      <p:ext uri="{BB962C8B-B14F-4D97-AF65-F5344CB8AC3E}">
        <p14:creationId xmlns:p14="http://schemas.microsoft.com/office/powerpoint/2010/main" val="675705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4F4937D-2756-4441-A911-AADFDB9238F4}" type="datetimeFigureOut">
              <a:rPr lang="en-US" smtClean="0"/>
              <a:pPr/>
              <a:t>7/29/2020</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272EDBE-B44D-2B4B-9F7C-AB9CA6D35440}" type="slidenum">
              <a:rPr lang="en-US" smtClean="0"/>
              <a:pPr/>
              <a:t>‹#›</a:t>
            </a:fld>
            <a:endParaRPr lang="en-US"/>
          </a:p>
        </p:txBody>
      </p:sp>
    </p:spTree>
    <p:extLst>
      <p:ext uri="{BB962C8B-B14F-4D97-AF65-F5344CB8AC3E}">
        <p14:creationId xmlns:p14="http://schemas.microsoft.com/office/powerpoint/2010/main" val="29552007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6.xml.rels><?xml version="1.0" encoding="UTF-8" standalone="yes"?>
<Relationships xmlns="http://schemas.openxmlformats.org/package/2006/relationships"><Relationship Id="rId2" Type="http://schemas.openxmlformats.org/officeDocument/2006/relationships/hyperlink" Target="https://www.amazon.com/Decline-America-Years-Leadership-Failures/dp/1682615030"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2343150"/>
            <a:ext cx="8229600" cy="1143000"/>
          </a:xfrm>
        </p:spPr>
        <p:txBody>
          <a:bodyPr>
            <a:normAutofit fontScale="90000"/>
          </a:bodyPr>
          <a:lstStyle/>
          <a:p>
            <a:r>
              <a:rPr lang="en-US" dirty="0"/>
              <a:t>Legal &amp; HR Factors </a:t>
            </a:r>
            <a:br>
              <a:rPr lang="en-US" dirty="0"/>
            </a:br>
            <a:r>
              <a:rPr lang="en-US" dirty="0"/>
              <a:t>to Survive COVID-19</a:t>
            </a:r>
          </a:p>
        </p:txBody>
      </p:sp>
      <p:cxnSp>
        <p:nvCxnSpPr>
          <p:cNvPr id="3" name="Straight Connector 2">
            <a:extLst>
              <a:ext uri="{FF2B5EF4-FFF2-40B4-BE49-F238E27FC236}">
                <a16:creationId xmlns:a16="http://schemas.microsoft.com/office/drawing/2014/main" id="{775EFCF0-7B8B-9047-A33F-E2C6494D1710}"/>
              </a:ext>
            </a:extLst>
          </p:cNvPr>
          <p:cNvCxnSpPr/>
          <p:nvPr/>
        </p:nvCxnSpPr>
        <p:spPr>
          <a:xfrm>
            <a:off x="457200" y="2367959"/>
            <a:ext cx="8229600" cy="0"/>
          </a:xfrm>
          <a:prstGeom prst="line">
            <a:avLst/>
          </a:prstGeom>
          <a:ln w="12700">
            <a:solidFill>
              <a:srgbClr val="00A160"/>
            </a:solidFill>
          </a:ln>
        </p:spPr>
        <p:style>
          <a:lnRef idx="1">
            <a:schemeClr val="accent1"/>
          </a:lnRef>
          <a:fillRef idx="0">
            <a:schemeClr val="accent1"/>
          </a:fillRef>
          <a:effectRef idx="0">
            <a:schemeClr val="accent1"/>
          </a:effectRef>
          <a:fontRef idx="minor">
            <a:schemeClr val="tx1"/>
          </a:fontRef>
        </p:style>
      </p:cxnSp>
      <p:cxnSp>
        <p:nvCxnSpPr>
          <p:cNvPr id="4" name="Straight Connector 3">
            <a:extLst>
              <a:ext uri="{FF2B5EF4-FFF2-40B4-BE49-F238E27FC236}">
                <a16:creationId xmlns:a16="http://schemas.microsoft.com/office/drawing/2014/main" id="{DC508449-C242-7D4A-9140-20636883C70A}"/>
              </a:ext>
            </a:extLst>
          </p:cNvPr>
          <p:cNvCxnSpPr/>
          <p:nvPr/>
        </p:nvCxnSpPr>
        <p:spPr>
          <a:xfrm>
            <a:off x="381000" y="3486150"/>
            <a:ext cx="8229600" cy="0"/>
          </a:xfrm>
          <a:prstGeom prst="line">
            <a:avLst/>
          </a:prstGeom>
          <a:ln w="12700">
            <a:solidFill>
              <a:srgbClr val="00A16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8260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r>
              <a:rPr lang="en-US" b="1" dirty="0"/>
              <a:t>OSHA Considerations </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a:bodyPr>
          <a:lstStyle/>
          <a:p>
            <a:r>
              <a:rPr lang="en-US" dirty="0"/>
              <a:t>Recordable illness if part of performing work</a:t>
            </a:r>
          </a:p>
          <a:p>
            <a:r>
              <a:rPr lang="en-US" dirty="0"/>
              <a:t>Mostly Healthcare Workers anticipated</a:t>
            </a:r>
          </a:p>
          <a:p>
            <a:r>
              <a:rPr lang="en-US" dirty="0"/>
              <a:t>Must confirm COVID-19</a:t>
            </a:r>
          </a:p>
          <a:p>
            <a:r>
              <a:rPr lang="en-US" dirty="0"/>
              <a:t>Note lost-time days. </a:t>
            </a:r>
          </a:p>
          <a:p>
            <a:r>
              <a:rPr lang="en-US" dirty="0"/>
              <a:t>Beware – </a:t>
            </a:r>
            <a:r>
              <a:rPr lang="en-US" dirty="0" err="1"/>
              <a:t>CalOsha</a:t>
            </a:r>
            <a:r>
              <a:rPr lang="en-US" dirty="0"/>
              <a:t>, etc</a:t>
            </a:r>
          </a:p>
        </p:txBody>
      </p:sp>
    </p:spTree>
    <p:extLst>
      <p:ext uri="{BB962C8B-B14F-4D97-AF65-F5344CB8AC3E}">
        <p14:creationId xmlns:p14="http://schemas.microsoft.com/office/powerpoint/2010/main" val="31236424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r>
              <a:rPr lang="en-US" b="1" dirty="0"/>
              <a:t>OSHA Considerations </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lstStyle/>
          <a:p>
            <a:pPr>
              <a:buNone/>
            </a:pPr>
            <a:r>
              <a:rPr lang="en-US" dirty="0"/>
              <a:t>Excluded: “The illness is the </a:t>
            </a:r>
            <a:r>
              <a:rPr lang="en-US" b="1" dirty="0"/>
              <a:t>common cold or flu</a:t>
            </a:r>
            <a:r>
              <a:rPr lang="en-US" dirty="0"/>
              <a:t> (Note: contagious diseases such as tuberculosis, brucellosis, hepatitis A, or </a:t>
            </a:r>
            <a:r>
              <a:rPr lang="en-US" b="1" dirty="0"/>
              <a:t>plague</a:t>
            </a:r>
            <a:r>
              <a:rPr lang="en-US" dirty="0"/>
              <a:t> are considered work-related if the employee is infected at work).”</a:t>
            </a:r>
          </a:p>
        </p:txBody>
      </p:sp>
    </p:spTree>
    <p:extLst>
      <p:ext uri="{BB962C8B-B14F-4D97-AF65-F5344CB8AC3E}">
        <p14:creationId xmlns:p14="http://schemas.microsoft.com/office/powerpoint/2010/main" val="3123642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r>
              <a:rPr lang="en-US" b="1" dirty="0"/>
              <a:t>OSHA Considerations </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92500" lnSpcReduction="10000"/>
          </a:bodyPr>
          <a:lstStyle/>
          <a:p>
            <a:pPr>
              <a:buNone/>
            </a:pPr>
            <a:r>
              <a:rPr lang="en-US" dirty="0"/>
              <a:t>An employee in the workplace discovered with COVID-19:</a:t>
            </a:r>
          </a:p>
          <a:p>
            <a:r>
              <a:rPr lang="en-US" dirty="0"/>
              <a:t>Inform those who might have been exposed to him or her at work during the prior 2 days</a:t>
            </a:r>
          </a:p>
          <a:p>
            <a:r>
              <a:rPr lang="en-US" dirty="0"/>
              <a:t>Quarantine those coworkers for 14 days </a:t>
            </a:r>
          </a:p>
          <a:p>
            <a:r>
              <a:rPr lang="en-US" dirty="0"/>
              <a:t>Non-disclosure of the infected employee’s name could be a problem.</a:t>
            </a:r>
          </a:p>
        </p:txBody>
      </p:sp>
    </p:spTree>
    <p:extLst>
      <p:ext uri="{BB962C8B-B14F-4D97-AF65-F5344CB8AC3E}">
        <p14:creationId xmlns:p14="http://schemas.microsoft.com/office/powerpoint/2010/main" val="3123642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r>
              <a:rPr lang="en-US" b="1" dirty="0"/>
              <a:t>Unions May Capitalize</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a:bodyPr>
          <a:lstStyle/>
          <a:p>
            <a:pPr>
              <a:buNone/>
            </a:pPr>
            <a:r>
              <a:rPr lang="en-US" dirty="0"/>
              <a:t>A number of cases mentioned in the press, such as McDonald’s, mention involvement of unions. Wal-Mart has been a union target for years. If your business has not trained its management in union avoidance concepts, now would be a good time to remedy that. </a:t>
            </a:r>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a:xfrm>
            <a:off x="457200" y="205979"/>
            <a:ext cx="8229600" cy="857250"/>
          </a:xfrm>
        </p:spPr>
        <p:txBody>
          <a:bodyPr>
            <a:normAutofit fontScale="90000"/>
          </a:bodyPr>
          <a:lstStyle/>
          <a:p>
            <a:br>
              <a:rPr lang="en-US" sz="3600" b="1" dirty="0"/>
            </a:br>
            <a:r>
              <a:rPr lang="en-US" sz="3600" b="1" dirty="0"/>
              <a:t>Families First Coronavirus Response Act (FFCRA) </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92500" lnSpcReduction="20000"/>
          </a:bodyPr>
          <a:lstStyle/>
          <a:p>
            <a:r>
              <a:rPr lang="en-US" dirty="0"/>
              <a:t>See provided flyer</a:t>
            </a:r>
          </a:p>
          <a:p>
            <a:r>
              <a:rPr lang="en-US" dirty="0"/>
              <a:t>Coverage: Less than 500 employees</a:t>
            </a:r>
          </a:p>
          <a:p>
            <a:r>
              <a:rPr lang="en-US" dirty="0"/>
              <a:t>Includes Part-time employees</a:t>
            </a:r>
          </a:p>
          <a:p>
            <a:r>
              <a:rPr lang="en-US" dirty="0"/>
              <a:t>Requires: Paid sick leave and expanded family and medical leave </a:t>
            </a:r>
          </a:p>
          <a:p>
            <a:r>
              <a:rPr lang="en-US" dirty="0"/>
              <a:t>Related to COVID-19.</a:t>
            </a:r>
          </a:p>
          <a:p>
            <a:r>
              <a:rPr lang="en-US" dirty="0"/>
              <a:t>Effective:  April 1 through December 31, 2020</a:t>
            </a:r>
          </a:p>
        </p:txBody>
      </p:sp>
    </p:spTree>
    <p:extLst>
      <p:ext uri="{BB962C8B-B14F-4D97-AF65-F5344CB8AC3E}">
        <p14:creationId xmlns:p14="http://schemas.microsoft.com/office/powerpoint/2010/main" val="3123642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a:xfrm>
            <a:off x="457200" y="205979"/>
            <a:ext cx="8229600" cy="857250"/>
          </a:xfrm>
        </p:spPr>
        <p:txBody>
          <a:bodyPr>
            <a:normAutofit fontScale="90000"/>
          </a:bodyPr>
          <a:lstStyle/>
          <a:p>
            <a:br>
              <a:rPr lang="en-US" sz="3600" b="1" dirty="0"/>
            </a:br>
            <a:r>
              <a:rPr lang="en-US" sz="3600" b="1" dirty="0"/>
              <a:t>Families First Coronavirus Response Act (FFCRA) </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lnSpcReduction="10000"/>
          </a:bodyPr>
          <a:lstStyle/>
          <a:p>
            <a:pPr>
              <a:buNone/>
            </a:pPr>
            <a:r>
              <a:rPr lang="en-US" dirty="0"/>
              <a:t>Important: Employers with fewer than 50 employees, after the two weeks of paid sick leave, </a:t>
            </a:r>
            <a:r>
              <a:rPr lang="en-US" b="1" dirty="0"/>
              <a:t>may</a:t>
            </a:r>
            <a:r>
              <a:rPr lang="en-US" dirty="0"/>
              <a:t> qualify for exemption from the requirement to provide leave due to school closings or child care unavailability, </a:t>
            </a:r>
            <a:r>
              <a:rPr lang="en-US" b="1" dirty="0"/>
              <a:t>If the leave requirements would jeopardize the viability of the business as a going concern.</a:t>
            </a:r>
            <a:endParaRPr lang="en-US" dirty="0"/>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a:xfrm>
            <a:off x="457200" y="205979"/>
            <a:ext cx="8229600" cy="857250"/>
          </a:xfrm>
        </p:spPr>
        <p:txBody>
          <a:bodyPr>
            <a:normAutofit fontScale="90000"/>
          </a:bodyPr>
          <a:lstStyle/>
          <a:p>
            <a:br>
              <a:rPr lang="en-US" sz="3600" b="1" dirty="0"/>
            </a:br>
            <a:r>
              <a:rPr lang="en-US" sz="3600" b="1" dirty="0"/>
              <a:t>Families First Coronavirus Response Act (FFCRA) </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92500" lnSpcReduction="10000"/>
          </a:bodyPr>
          <a:lstStyle/>
          <a:p>
            <a:r>
              <a:rPr lang="en-US" dirty="0"/>
              <a:t>If leave qualifies under FFCRA, a tax credit is available.</a:t>
            </a:r>
          </a:p>
          <a:p>
            <a:r>
              <a:rPr lang="en-US" dirty="0"/>
              <a:t>Be sure to keep detailed records of such employee payments, including any benefits paid</a:t>
            </a:r>
          </a:p>
          <a:p>
            <a:r>
              <a:rPr lang="en-US" dirty="0"/>
              <a:t>See IRS form 7200 for refundable tax credit information </a:t>
            </a:r>
          </a:p>
          <a:p>
            <a:r>
              <a:rPr lang="en-US" dirty="0"/>
              <a:t>Law enforced by: Wage-Hour Division of US DOL</a:t>
            </a:r>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br>
              <a:rPr lang="en-US" b="1" dirty="0"/>
            </a:br>
            <a:r>
              <a:rPr lang="en-US" b="1" dirty="0"/>
              <a:t>The CARES Act</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lstStyle/>
          <a:p>
            <a:pPr>
              <a:buNone/>
            </a:pPr>
            <a:r>
              <a:rPr lang="en-US" dirty="0"/>
              <a:t>Employers may often see this act as providing the mandates and benefits that are provided under the FFCRA. CARES does provide more funding and makes it easier to comply with the FFCRA. </a:t>
            </a:r>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br>
              <a:rPr lang="en-US" b="1" dirty="0"/>
            </a:br>
            <a:r>
              <a:rPr lang="en-US" b="1" dirty="0"/>
              <a:t>The CARES Act</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77500" lnSpcReduction="20000"/>
          </a:bodyPr>
          <a:lstStyle/>
          <a:p>
            <a:r>
              <a:rPr lang="en-US" dirty="0"/>
              <a:t>The CARES Act does provide expansion of unemployment benefits. The most controversial part is the $600 federally paid supplement to the state benefits. </a:t>
            </a:r>
          </a:p>
          <a:p>
            <a:r>
              <a:rPr lang="en-US" dirty="0"/>
              <a:t>Benefits coverage is similar to the FFCRA flyer provided earlier. </a:t>
            </a:r>
          </a:p>
          <a:p>
            <a:r>
              <a:rPr lang="en-US" dirty="0"/>
              <a:t>CARES expanded unemployment to self-employed, independent contractors and short-time employees. Benefits are also available for up to 39 weeks instead of 26. </a:t>
            </a:r>
          </a:p>
          <a:p>
            <a:pPr>
              <a:buNone/>
            </a:pPr>
            <a:endParaRPr lang="en-US" dirty="0"/>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br>
              <a:rPr lang="en-US" b="1" dirty="0"/>
            </a:br>
            <a:r>
              <a:rPr lang="en-US" b="1" dirty="0"/>
              <a:t>CARES - Employee Retention Credit</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92500" lnSpcReduction="20000"/>
          </a:bodyPr>
          <a:lstStyle/>
          <a:p>
            <a:r>
              <a:rPr lang="en-US" dirty="0"/>
              <a:t>Refundable tax credit against certain employment taxes equal to 50 % of the qualified wages.</a:t>
            </a:r>
          </a:p>
          <a:p>
            <a:r>
              <a:rPr lang="en-US" dirty="0"/>
              <a:t>Paid to employees after March 12, 2020, and before January 1, 2021. </a:t>
            </a:r>
          </a:p>
          <a:p>
            <a:r>
              <a:rPr lang="en-US" dirty="0"/>
              <a:t>Eligible employers can get immediate access to the credit by reducing employment tax deposits for each employee, wages (including certain health plan costs) up to $10,000 </a:t>
            </a:r>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29056-48B0-1F47-8D9F-7EA964614131}"/>
              </a:ext>
            </a:extLst>
          </p:cNvPr>
          <p:cNvSpPr>
            <a:spLocks noGrp="1"/>
          </p:cNvSpPr>
          <p:nvPr>
            <p:ph type="title"/>
          </p:nvPr>
        </p:nvSpPr>
        <p:spPr>
          <a:xfrm>
            <a:off x="457200" y="-582609"/>
            <a:ext cx="8229600" cy="639761"/>
          </a:xfrm>
        </p:spPr>
        <p:txBody>
          <a:bodyPr>
            <a:normAutofit fontScale="90000"/>
          </a:bodyPr>
          <a:lstStyle/>
          <a:p>
            <a:r>
              <a:rPr lang="en-US" dirty="0"/>
              <a:t>How to ask questions</a:t>
            </a:r>
          </a:p>
        </p:txBody>
      </p:sp>
      <p:sp>
        <p:nvSpPr>
          <p:cNvPr id="10" name="TextBox 9">
            <a:extLst>
              <a:ext uri="{FF2B5EF4-FFF2-40B4-BE49-F238E27FC236}">
                <a16:creationId xmlns:a16="http://schemas.microsoft.com/office/drawing/2014/main" id="{98C9E8B8-662F-6543-B53C-170B7D6833CE}"/>
              </a:ext>
            </a:extLst>
          </p:cNvPr>
          <p:cNvSpPr txBox="1"/>
          <p:nvPr/>
        </p:nvSpPr>
        <p:spPr>
          <a:xfrm>
            <a:off x="457200" y="285753"/>
            <a:ext cx="3556000" cy="830997"/>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Joined using web browser + Zoom plugin</a:t>
            </a:r>
          </a:p>
        </p:txBody>
      </p:sp>
      <p:cxnSp>
        <p:nvCxnSpPr>
          <p:cNvPr id="16" name="Straight Arrow Connector 15">
            <a:extLst>
              <a:ext uri="{FF2B5EF4-FFF2-40B4-BE49-F238E27FC236}">
                <a16:creationId xmlns:a16="http://schemas.microsoft.com/office/drawing/2014/main" id="{4DDB59F8-C43E-DD49-A186-701CF73D3709}"/>
              </a:ext>
            </a:extLst>
          </p:cNvPr>
          <p:cNvCxnSpPr>
            <a:cxnSpLocks/>
          </p:cNvCxnSpPr>
          <p:nvPr/>
        </p:nvCxnSpPr>
        <p:spPr>
          <a:xfrm>
            <a:off x="6629399" y="1442435"/>
            <a:ext cx="0" cy="595915"/>
          </a:xfrm>
          <a:prstGeom prst="straightConnector1">
            <a:avLst/>
          </a:prstGeom>
          <a:ln w="76200">
            <a:solidFill>
              <a:srgbClr val="FFC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DBEE1F1-D4B9-0943-8B1B-E3DDDE2D75D1}"/>
              </a:ext>
            </a:extLst>
          </p:cNvPr>
          <p:cNvSpPr txBox="1"/>
          <p:nvPr/>
        </p:nvSpPr>
        <p:spPr>
          <a:xfrm>
            <a:off x="4610099" y="285752"/>
            <a:ext cx="4038600"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 Joined using web browser</a:t>
            </a:r>
          </a:p>
        </p:txBody>
      </p:sp>
      <p:sp>
        <p:nvSpPr>
          <p:cNvPr id="33" name="TextBox 32">
            <a:extLst>
              <a:ext uri="{FF2B5EF4-FFF2-40B4-BE49-F238E27FC236}">
                <a16:creationId xmlns:a16="http://schemas.microsoft.com/office/drawing/2014/main" id="{A4695134-20F9-7E46-8DE6-0353F6142A24}"/>
              </a:ext>
            </a:extLst>
          </p:cNvPr>
          <p:cNvSpPr txBox="1"/>
          <p:nvPr/>
        </p:nvSpPr>
        <p:spPr>
          <a:xfrm>
            <a:off x="4343400" y="1940064"/>
            <a:ext cx="4724400" cy="707886"/>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When prompted, reconfirm</a:t>
            </a:r>
          </a:p>
          <a:p>
            <a:pPr algn="ctr"/>
            <a:r>
              <a:rPr lang="en-US" sz="2000" dirty="0">
                <a:latin typeface="Calibri" panose="020F0502020204030204" pitchFamily="34" charset="0"/>
                <a:cs typeface="Calibri" panose="020F0502020204030204" pitchFamily="34" charset="0"/>
              </a:rPr>
              <a:t>the audio source you’re using</a:t>
            </a:r>
          </a:p>
        </p:txBody>
      </p:sp>
      <p:cxnSp>
        <p:nvCxnSpPr>
          <p:cNvPr id="34" name="Straight Arrow Connector 33">
            <a:extLst>
              <a:ext uri="{FF2B5EF4-FFF2-40B4-BE49-F238E27FC236}">
                <a16:creationId xmlns:a16="http://schemas.microsoft.com/office/drawing/2014/main" id="{4B491A29-48B1-A949-A441-D2DB66F9D771}"/>
              </a:ext>
            </a:extLst>
          </p:cNvPr>
          <p:cNvCxnSpPr>
            <a:cxnSpLocks/>
          </p:cNvCxnSpPr>
          <p:nvPr/>
        </p:nvCxnSpPr>
        <p:spPr>
          <a:xfrm>
            <a:off x="3304189" y="1809750"/>
            <a:ext cx="0" cy="595915"/>
          </a:xfrm>
          <a:prstGeom prst="straightConnector1">
            <a:avLst/>
          </a:prstGeom>
          <a:ln w="76200">
            <a:solidFill>
              <a:srgbClr val="FFC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876CC55-4D9A-E046-BCED-16EC810AA600}"/>
              </a:ext>
            </a:extLst>
          </p:cNvPr>
          <p:cNvCxnSpPr>
            <a:cxnSpLocks/>
          </p:cNvCxnSpPr>
          <p:nvPr/>
        </p:nvCxnSpPr>
        <p:spPr>
          <a:xfrm>
            <a:off x="2221624" y="1809750"/>
            <a:ext cx="0" cy="595915"/>
          </a:xfrm>
          <a:prstGeom prst="straightConnector1">
            <a:avLst/>
          </a:prstGeom>
          <a:ln w="76200">
            <a:solidFill>
              <a:srgbClr val="FFC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A7E3D31-1417-E548-A81C-4522AF0F0FEF}"/>
              </a:ext>
            </a:extLst>
          </p:cNvPr>
          <p:cNvSpPr txBox="1"/>
          <p:nvPr/>
        </p:nvSpPr>
        <p:spPr>
          <a:xfrm>
            <a:off x="1676400" y="2343150"/>
            <a:ext cx="1143000" cy="1015663"/>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Wait to be called on</a:t>
            </a:r>
          </a:p>
        </p:txBody>
      </p:sp>
      <p:sp>
        <p:nvSpPr>
          <p:cNvPr id="37" name="TextBox 36">
            <a:extLst>
              <a:ext uri="{FF2B5EF4-FFF2-40B4-BE49-F238E27FC236}">
                <a16:creationId xmlns:a16="http://schemas.microsoft.com/office/drawing/2014/main" id="{7D4AD2DF-2766-EA40-9F90-F4311DC227A6}"/>
              </a:ext>
            </a:extLst>
          </p:cNvPr>
          <p:cNvSpPr txBox="1"/>
          <p:nvPr/>
        </p:nvSpPr>
        <p:spPr>
          <a:xfrm>
            <a:off x="2514602" y="2343150"/>
            <a:ext cx="1618593" cy="1015663"/>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Submit written question</a:t>
            </a:r>
          </a:p>
        </p:txBody>
      </p:sp>
      <p:cxnSp>
        <p:nvCxnSpPr>
          <p:cNvPr id="38" name="Straight Arrow Connector 37">
            <a:extLst>
              <a:ext uri="{FF2B5EF4-FFF2-40B4-BE49-F238E27FC236}">
                <a16:creationId xmlns:a16="http://schemas.microsoft.com/office/drawing/2014/main" id="{E937EBC2-C19D-E541-9FB4-5AAEB59B99B2}"/>
              </a:ext>
            </a:extLst>
          </p:cNvPr>
          <p:cNvCxnSpPr>
            <a:cxnSpLocks/>
          </p:cNvCxnSpPr>
          <p:nvPr/>
        </p:nvCxnSpPr>
        <p:spPr>
          <a:xfrm>
            <a:off x="6675381" y="3714750"/>
            <a:ext cx="0" cy="595915"/>
          </a:xfrm>
          <a:prstGeom prst="straightConnector1">
            <a:avLst/>
          </a:prstGeom>
          <a:ln w="76200">
            <a:solidFill>
              <a:srgbClr val="FFC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811F713F-9473-4A4D-8430-C2973859AC2C}"/>
              </a:ext>
            </a:extLst>
          </p:cNvPr>
          <p:cNvSpPr txBox="1"/>
          <p:nvPr/>
        </p:nvSpPr>
        <p:spPr>
          <a:xfrm>
            <a:off x="5333999" y="4248150"/>
            <a:ext cx="2667000" cy="400110"/>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Ask question verbally</a:t>
            </a:r>
          </a:p>
        </p:txBody>
      </p:sp>
      <p:cxnSp>
        <p:nvCxnSpPr>
          <p:cNvPr id="41" name="Straight Connector 40">
            <a:extLst>
              <a:ext uri="{FF2B5EF4-FFF2-40B4-BE49-F238E27FC236}">
                <a16:creationId xmlns:a16="http://schemas.microsoft.com/office/drawing/2014/main" id="{05EAC392-0F3B-E244-BAA2-5699931172BD}"/>
              </a:ext>
            </a:extLst>
          </p:cNvPr>
          <p:cNvCxnSpPr>
            <a:cxnSpLocks/>
          </p:cNvCxnSpPr>
          <p:nvPr/>
        </p:nvCxnSpPr>
        <p:spPr>
          <a:xfrm>
            <a:off x="4191000" y="285750"/>
            <a:ext cx="0" cy="556260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F0CA2B9F-BBAA-5C42-B1FC-F893E1CC2E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047750"/>
            <a:ext cx="3556000" cy="711200"/>
          </a:xfrm>
          <a:prstGeom prst="rect">
            <a:avLst/>
          </a:prstGeom>
        </p:spPr>
      </p:pic>
      <p:pic>
        <p:nvPicPr>
          <p:cNvPr id="24" name="Picture 23">
            <a:extLst>
              <a:ext uri="{FF2B5EF4-FFF2-40B4-BE49-F238E27FC236}">
                <a16:creationId xmlns:a16="http://schemas.microsoft.com/office/drawing/2014/main" id="{99FB246D-7151-2149-90C1-B0349388F75C}"/>
              </a:ext>
            </a:extLst>
          </p:cNvPr>
          <p:cNvPicPr>
            <a:picLocks noChangeAspect="1"/>
          </p:cNvPicPr>
          <p:nvPr/>
        </p:nvPicPr>
        <p:blipFill rotWithShape="1">
          <a:blip r:embed="rId3">
            <a:extLst>
              <a:ext uri="{28A0092B-C50C-407E-A947-70E740481C1C}">
                <a14:useLocalDpi xmlns:a14="http://schemas.microsoft.com/office/drawing/2010/main" val="0"/>
              </a:ext>
            </a:extLst>
          </a:blip>
          <a:srcRect l="31989" r="34036"/>
          <a:stretch/>
        </p:blipFill>
        <p:spPr>
          <a:xfrm>
            <a:off x="6025330" y="717550"/>
            <a:ext cx="1208143" cy="711200"/>
          </a:xfrm>
          <a:prstGeom prst="rect">
            <a:avLst/>
          </a:prstGeom>
        </p:spPr>
      </p:pic>
      <p:pic>
        <p:nvPicPr>
          <p:cNvPr id="23" name="Picture 22">
            <a:extLst>
              <a:ext uri="{FF2B5EF4-FFF2-40B4-BE49-F238E27FC236}">
                <a16:creationId xmlns:a16="http://schemas.microsoft.com/office/drawing/2014/main" id="{48BDDAFB-5E7D-4140-95B9-20DF5659AB3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903" r="10496"/>
          <a:stretch/>
        </p:blipFill>
        <p:spPr>
          <a:xfrm>
            <a:off x="4343400" y="2647950"/>
            <a:ext cx="4724400" cy="1004231"/>
          </a:xfrm>
          <a:prstGeom prst="rect">
            <a:avLst/>
          </a:prstGeom>
        </p:spPr>
      </p:pic>
      <p:cxnSp>
        <p:nvCxnSpPr>
          <p:cNvPr id="18" name="Straight Arrow Connector 17">
            <a:extLst>
              <a:ext uri="{FF2B5EF4-FFF2-40B4-BE49-F238E27FC236}">
                <a16:creationId xmlns:a16="http://schemas.microsoft.com/office/drawing/2014/main" id="{4721E08B-219D-7A47-923D-6CE27F2AF5CE}"/>
              </a:ext>
            </a:extLst>
          </p:cNvPr>
          <p:cNvCxnSpPr>
            <a:cxnSpLocks/>
          </p:cNvCxnSpPr>
          <p:nvPr/>
        </p:nvCxnSpPr>
        <p:spPr>
          <a:xfrm>
            <a:off x="2221624" y="3333750"/>
            <a:ext cx="0" cy="595915"/>
          </a:xfrm>
          <a:prstGeom prst="straightConnector1">
            <a:avLst/>
          </a:prstGeom>
          <a:ln w="76200">
            <a:solidFill>
              <a:srgbClr val="FFC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CEBA5A8-37DB-DB4E-9AA6-125F70223B45}"/>
              </a:ext>
            </a:extLst>
          </p:cNvPr>
          <p:cNvSpPr txBox="1"/>
          <p:nvPr/>
        </p:nvSpPr>
        <p:spPr>
          <a:xfrm>
            <a:off x="1600200" y="3943350"/>
            <a:ext cx="1295400" cy="1015663"/>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Ask question verbally</a:t>
            </a:r>
          </a:p>
        </p:txBody>
      </p:sp>
    </p:spTree>
    <p:extLst>
      <p:ext uri="{BB962C8B-B14F-4D97-AF65-F5344CB8AC3E}">
        <p14:creationId xmlns:p14="http://schemas.microsoft.com/office/powerpoint/2010/main" val="20079069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br>
              <a:rPr lang="en-US" b="1" dirty="0"/>
            </a:br>
            <a:r>
              <a:rPr lang="en-US" b="1" dirty="0"/>
              <a:t>CARES - Employee Retention Credit</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85000" lnSpcReduction="20000"/>
          </a:bodyPr>
          <a:lstStyle/>
          <a:p>
            <a:pPr>
              <a:buNone/>
            </a:pPr>
            <a:r>
              <a:rPr lang="en-US" dirty="0"/>
              <a:t>Employers, including tax-exempt organizations, are eligible for the credit if they operate a trade or business during calendar year 2020 and experience either:</a:t>
            </a:r>
          </a:p>
          <a:p>
            <a:pPr marL="514350" lvl="0" indent="-514350">
              <a:buFont typeface="+mj-lt"/>
              <a:buAutoNum type="arabicPeriod"/>
            </a:pPr>
            <a:r>
              <a:rPr lang="en-US" dirty="0"/>
              <a:t>the full or partial suspension of the operation of their trade or business during any calendar quarter because of governmental orders limiting commerce, travel, or group meetings due to COVID-19, or</a:t>
            </a:r>
          </a:p>
          <a:p>
            <a:pPr marL="514350" lvl="0" indent="-514350">
              <a:buFont typeface="+mj-lt"/>
              <a:buAutoNum type="arabicPeriod"/>
            </a:pPr>
            <a:r>
              <a:rPr lang="en-US" dirty="0"/>
              <a:t>a significant decline in gross receipts. </a:t>
            </a:r>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br>
              <a:rPr lang="en-US" b="1" dirty="0"/>
            </a:br>
            <a:r>
              <a:rPr lang="en-US" sz="3600" b="1" dirty="0"/>
              <a:t>CARES – Employer Payments of Student Loans</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lstStyle/>
          <a:p>
            <a:r>
              <a:rPr lang="en-US" dirty="0"/>
              <a:t>Employers may pay up to $5,250 during 2020 for student loan repayment. </a:t>
            </a:r>
          </a:p>
          <a:p>
            <a:r>
              <a:rPr lang="en-US" dirty="0"/>
              <a:t>Will not be considered income to employee. </a:t>
            </a:r>
          </a:p>
        </p:txBody>
      </p:sp>
    </p:spTree>
    <p:extLst>
      <p:ext uri="{BB962C8B-B14F-4D97-AF65-F5344CB8AC3E}">
        <p14:creationId xmlns:p14="http://schemas.microsoft.com/office/powerpoint/2010/main" val="3123642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r>
              <a:rPr lang="en-US" b="1" dirty="0"/>
              <a:t>The Payroll Protection Plan </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92500" lnSpcReduction="20000"/>
          </a:bodyPr>
          <a:lstStyle/>
          <a:p>
            <a:r>
              <a:rPr lang="en-US" dirty="0"/>
              <a:t>Both phases of the PPP were tapped out very quickly. </a:t>
            </a:r>
          </a:p>
          <a:p>
            <a:r>
              <a:rPr lang="en-US" dirty="0"/>
              <a:t>If your company has PPP:</a:t>
            </a:r>
          </a:p>
          <a:p>
            <a:r>
              <a:rPr lang="en-US" b="1" dirty="0"/>
              <a:t>Important:</a:t>
            </a:r>
            <a:r>
              <a:rPr lang="en-US" dirty="0"/>
              <a:t> apply to have the loan forgiven after 8 weeks. </a:t>
            </a:r>
          </a:p>
          <a:p>
            <a:r>
              <a:rPr lang="en-US" dirty="0"/>
              <a:t>Be sure to document your payroll and other overhead expenses. </a:t>
            </a:r>
          </a:p>
          <a:p>
            <a:r>
              <a:rPr lang="en-US" dirty="0"/>
              <a:t>Congress may provide more flexibility soon. </a:t>
            </a:r>
          </a:p>
        </p:txBody>
      </p:sp>
    </p:spTree>
    <p:extLst>
      <p:ext uri="{BB962C8B-B14F-4D97-AF65-F5344CB8AC3E}">
        <p14:creationId xmlns:p14="http://schemas.microsoft.com/office/powerpoint/2010/main" val="31236424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lstStyle/>
          <a:p>
            <a:r>
              <a:rPr lang="en-US" dirty="0"/>
              <a:t>Special Issue - WFH</a:t>
            </a:r>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92500"/>
          </a:bodyPr>
          <a:lstStyle/>
          <a:p>
            <a:r>
              <a:rPr lang="en-US" dirty="0"/>
              <a:t>WFH – Work from Home has become popular for staff employees like Sales, HR and Accounting </a:t>
            </a:r>
          </a:p>
          <a:p>
            <a:r>
              <a:rPr lang="en-US" dirty="0"/>
              <a:t>Limit “on” time to specific hours</a:t>
            </a:r>
          </a:p>
          <a:p>
            <a:r>
              <a:rPr lang="en-US" dirty="0"/>
              <a:t>Many views on productivity and whether WFH will continue</a:t>
            </a:r>
          </a:p>
          <a:p>
            <a:r>
              <a:rPr lang="en-US" dirty="0"/>
              <a:t>Many positions cannot be done from home</a:t>
            </a:r>
          </a:p>
        </p:txBody>
      </p:sp>
    </p:spTree>
    <p:extLst>
      <p:ext uri="{BB962C8B-B14F-4D97-AF65-F5344CB8AC3E}">
        <p14:creationId xmlns:p14="http://schemas.microsoft.com/office/powerpoint/2010/main" val="31236424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lstStyle/>
          <a:p>
            <a:r>
              <a:rPr lang="en-US" b="1" dirty="0"/>
              <a:t>Much is still unknown - Open for Questions</a:t>
            </a:r>
            <a:endParaRPr lang="en-US" dirty="0"/>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29056-48B0-1F47-8D9F-7EA964614131}"/>
              </a:ext>
            </a:extLst>
          </p:cNvPr>
          <p:cNvSpPr>
            <a:spLocks noGrp="1"/>
          </p:cNvSpPr>
          <p:nvPr>
            <p:ph type="title"/>
          </p:nvPr>
        </p:nvSpPr>
        <p:spPr>
          <a:xfrm>
            <a:off x="457200" y="-582609"/>
            <a:ext cx="8229600" cy="639761"/>
          </a:xfrm>
        </p:spPr>
        <p:txBody>
          <a:bodyPr>
            <a:normAutofit fontScale="90000"/>
          </a:bodyPr>
          <a:lstStyle/>
          <a:p>
            <a:r>
              <a:rPr lang="en-US" dirty="0"/>
              <a:t>How to ask questions</a:t>
            </a:r>
          </a:p>
        </p:txBody>
      </p:sp>
      <p:sp>
        <p:nvSpPr>
          <p:cNvPr id="10" name="TextBox 9">
            <a:extLst>
              <a:ext uri="{FF2B5EF4-FFF2-40B4-BE49-F238E27FC236}">
                <a16:creationId xmlns:a16="http://schemas.microsoft.com/office/drawing/2014/main" id="{98C9E8B8-662F-6543-B53C-170B7D6833CE}"/>
              </a:ext>
            </a:extLst>
          </p:cNvPr>
          <p:cNvSpPr txBox="1"/>
          <p:nvPr/>
        </p:nvSpPr>
        <p:spPr>
          <a:xfrm>
            <a:off x="457200" y="285753"/>
            <a:ext cx="3556000" cy="830997"/>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Joined using web browser + Zoom plugin</a:t>
            </a:r>
          </a:p>
        </p:txBody>
      </p:sp>
      <p:cxnSp>
        <p:nvCxnSpPr>
          <p:cNvPr id="16" name="Straight Arrow Connector 15">
            <a:extLst>
              <a:ext uri="{FF2B5EF4-FFF2-40B4-BE49-F238E27FC236}">
                <a16:creationId xmlns:a16="http://schemas.microsoft.com/office/drawing/2014/main" id="{4DDB59F8-C43E-DD49-A186-701CF73D3709}"/>
              </a:ext>
            </a:extLst>
          </p:cNvPr>
          <p:cNvCxnSpPr>
            <a:cxnSpLocks/>
          </p:cNvCxnSpPr>
          <p:nvPr/>
        </p:nvCxnSpPr>
        <p:spPr>
          <a:xfrm>
            <a:off x="6629399" y="1442435"/>
            <a:ext cx="0" cy="595915"/>
          </a:xfrm>
          <a:prstGeom prst="straightConnector1">
            <a:avLst/>
          </a:prstGeom>
          <a:ln w="76200">
            <a:solidFill>
              <a:srgbClr val="FFC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1DBEE1F1-D4B9-0943-8B1B-E3DDDE2D75D1}"/>
              </a:ext>
            </a:extLst>
          </p:cNvPr>
          <p:cNvSpPr txBox="1"/>
          <p:nvPr/>
        </p:nvSpPr>
        <p:spPr>
          <a:xfrm>
            <a:off x="4610099" y="285752"/>
            <a:ext cx="4038600" cy="461665"/>
          </a:xfrm>
          <a:prstGeom prst="rect">
            <a:avLst/>
          </a:prstGeom>
          <a:noFill/>
        </p:spPr>
        <p:txBody>
          <a:bodyPr wrap="square" rtlCol="0">
            <a:spAutoFit/>
          </a:bodyPr>
          <a:lstStyle/>
          <a:p>
            <a:pPr algn="ctr"/>
            <a:r>
              <a:rPr lang="en-US" sz="2400" dirty="0">
                <a:latin typeface="Calibri" panose="020F0502020204030204" pitchFamily="34" charset="0"/>
                <a:cs typeface="Calibri" panose="020F0502020204030204" pitchFamily="34" charset="0"/>
              </a:rPr>
              <a:t> Joined using web browser</a:t>
            </a:r>
          </a:p>
        </p:txBody>
      </p:sp>
      <p:sp>
        <p:nvSpPr>
          <p:cNvPr id="33" name="TextBox 32">
            <a:extLst>
              <a:ext uri="{FF2B5EF4-FFF2-40B4-BE49-F238E27FC236}">
                <a16:creationId xmlns:a16="http://schemas.microsoft.com/office/drawing/2014/main" id="{A4695134-20F9-7E46-8DE6-0353F6142A24}"/>
              </a:ext>
            </a:extLst>
          </p:cNvPr>
          <p:cNvSpPr txBox="1"/>
          <p:nvPr/>
        </p:nvSpPr>
        <p:spPr>
          <a:xfrm>
            <a:off x="4343400" y="1940064"/>
            <a:ext cx="4724400" cy="707886"/>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When prompted, reconfirm</a:t>
            </a:r>
          </a:p>
          <a:p>
            <a:pPr algn="ctr"/>
            <a:r>
              <a:rPr lang="en-US" sz="2000" dirty="0">
                <a:latin typeface="Calibri" panose="020F0502020204030204" pitchFamily="34" charset="0"/>
                <a:cs typeface="Calibri" panose="020F0502020204030204" pitchFamily="34" charset="0"/>
              </a:rPr>
              <a:t>the audio source you’re using</a:t>
            </a:r>
          </a:p>
        </p:txBody>
      </p:sp>
      <p:cxnSp>
        <p:nvCxnSpPr>
          <p:cNvPr id="34" name="Straight Arrow Connector 33">
            <a:extLst>
              <a:ext uri="{FF2B5EF4-FFF2-40B4-BE49-F238E27FC236}">
                <a16:creationId xmlns:a16="http://schemas.microsoft.com/office/drawing/2014/main" id="{4B491A29-48B1-A949-A441-D2DB66F9D771}"/>
              </a:ext>
            </a:extLst>
          </p:cNvPr>
          <p:cNvCxnSpPr>
            <a:cxnSpLocks/>
          </p:cNvCxnSpPr>
          <p:nvPr/>
        </p:nvCxnSpPr>
        <p:spPr>
          <a:xfrm>
            <a:off x="3304189" y="1809750"/>
            <a:ext cx="0" cy="595915"/>
          </a:xfrm>
          <a:prstGeom prst="straightConnector1">
            <a:avLst/>
          </a:prstGeom>
          <a:ln w="76200">
            <a:solidFill>
              <a:srgbClr val="FFC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876CC55-4D9A-E046-BCED-16EC810AA600}"/>
              </a:ext>
            </a:extLst>
          </p:cNvPr>
          <p:cNvCxnSpPr>
            <a:cxnSpLocks/>
          </p:cNvCxnSpPr>
          <p:nvPr/>
        </p:nvCxnSpPr>
        <p:spPr>
          <a:xfrm>
            <a:off x="2221624" y="1809750"/>
            <a:ext cx="0" cy="595915"/>
          </a:xfrm>
          <a:prstGeom prst="straightConnector1">
            <a:avLst/>
          </a:prstGeom>
          <a:ln w="76200">
            <a:solidFill>
              <a:srgbClr val="FFC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DA7E3D31-1417-E548-A81C-4522AF0F0FEF}"/>
              </a:ext>
            </a:extLst>
          </p:cNvPr>
          <p:cNvSpPr txBox="1"/>
          <p:nvPr/>
        </p:nvSpPr>
        <p:spPr>
          <a:xfrm>
            <a:off x="1676400" y="2343150"/>
            <a:ext cx="1143000" cy="1015663"/>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Wait to be called on</a:t>
            </a:r>
          </a:p>
        </p:txBody>
      </p:sp>
      <p:sp>
        <p:nvSpPr>
          <p:cNvPr id="37" name="TextBox 36">
            <a:extLst>
              <a:ext uri="{FF2B5EF4-FFF2-40B4-BE49-F238E27FC236}">
                <a16:creationId xmlns:a16="http://schemas.microsoft.com/office/drawing/2014/main" id="{7D4AD2DF-2766-EA40-9F90-F4311DC227A6}"/>
              </a:ext>
            </a:extLst>
          </p:cNvPr>
          <p:cNvSpPr txBox="1"/>
          <p:nvPr/>
        </p:nvSpPr>
        <p:spPr>
          <a:xfrm>
            <a:off x="2514602" y="2343150"/>
            <a:ext cx="1618593" cy="1015663"/>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Submit written question</a:t>
            </a:r>
          </a:p>
        </p:txBody>
      </p:sp>
      <p:cxnSp>
        <p:nvCxnSpPr>
          <p:cNvPr id="38" name="Straight Arrow Connector 37">
            <a:extLst>
              <a:ext uri="{FF2B5EF4-FFF2-40B4-BE49-F238E27FC236}">
                <a16:creationId xmlns:a16="http://schemas.microsoft.com/office/drawing/2014/main" id="{E937EBC2-C19D-E541-9FB4-5AAEB59B99B2}"/>
              </a:ext>
            </a:extLst>
          </p:cNvPr>
          <p:cNvCxnSpPr>
            <a:cxnSpLocks/>
          </p:cNvCxnSpPr>
          <p:nvPr/>
        </p:nvCxnSpPr>
        <p:spPr>
          <a:xfrm>
            <a:off x="6675381" y="3714750"/>
            <a:ext cx="0" cy="595915"/>
          </a:xfrm>
          <a:prstGeom prst="straightConnector1">
            <a:avLst/>
          </a:prstGeom>
          <a:ln w="76200">
            <a:solidFill>
              <a:srgbClr val="FFC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9" name="TextBox 38">
            <a:extLst>
              <a:ext uri="{FF2B5EF4-FFF2-40B4-BE49-F238E27FC236}">
                <a16:creationId xmlns:a16="http://schemas.microsoft.com/office/drawing/2014/main" id="{811F713F-9473-4A4D-8430-C2973859AC2C}"/>
              </a:ext>
            </a:extLst>
          </p:cNvPr>
          <p:cNvSpPr txBox="1"/>
          <p:nvPr/>
        </p:nvSpPr>
        <p:spPr>
          <a:xfrm>
            <a:off x="5333999" y="4248150"/>
            <a:ext cx="2667000" cy="400110"/>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Ask question verbally</a:t>
            </a:r>
          </a:p>
        </p:txBody>
      </p:sp>
      <p:cxnSp>
        <p:nvCxnSpPr>
          <p:cNvPr id="41" name="Straight Connector 40">
            <a:extLst>
              <a:ext uri="{FF2B5EF4-FFF2-40B4-BE49-F238E27FC236}">
                <a16:creationId xmlns:a16="http://schemas.microsoft.com/office/drawing/2014/main" id="{05EAC392-0F3B-E244-BAA2-5699931172BD}"/>
              </a:ext>
            </a:extLst>
          </p:cNvPr>
          <p:cNvCxnSpPr>
            <a:cxnSpLocks/>
          </p:cNvCxnSpPr>
          <p:nvPr/>
        </p:nvCxnSpPr>
        <p:spPr>
          <a:xfrm>
            <a:off x="4191000" y="285750"/>
            <a:ext cx="0" cy="5562600"/>
          </a:xfrm>
          <a:prstGeom prst="line">
            <a:avLst/>
          </a:prstGeom>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F0CA2B9F-BBAA-5C42-B1FC-F893E1CC2EB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047750"/>
            <a:ext cx="3556000" cy="711200"/>
          </a:xfrm>
          <a:prstGeom prst="rect">
            <a:avLst/>
          </a:prstGeom>
        </p:spPr>
      </p:pic>
      <p:pic>
        <p:nvPicPr>
          <p:cNvPr id="24" name="Picture 23">
            <a:extLst>
              <a:ext uri="{FF2B5EF4-FFF2-40B4-BE49-F238E27FC236}">
                <a16:creationId xmlns:a16="http://schemas.microsoft.com/office/drawing/2014/main" id="{99FB246D-7151-2149-90C1-B0349388F75C}"/>
              </a:ext>
            </a:extLst>
          </p:cNvPr>
          <p:cNvPicPr>
            <a:picLocks noChangeAspect="1"/>
          </p:cNvPicPr>
          <p:nvPr/>
        </p:nvPicPr>
        <p:blipFill rotWithShape="1">
          <a:blip r:embed="rId3">
            <a:extLst>
              <a:ext uri="{28A0092B-C50C-407E-A947-70E740481C1C}">
                <a14:useLocalDpi xmlns:a14="http://schemas.microsoft.com/office/drawing/2010/main" val="0"/>
              </a:ext>
            </a:extLst>
          </a:blip>
          <a:srcRect l="31989" r="34036"/>
          <a:stretch/>
        </p:blipFill>
        <p:spPr>
          <a:xfrm>
            <a:off x="6025330" y="717550"/>
            <a:ext cx="1208143" cy="711200"/>
          </a:xfrm>
          <a:prstGeom prst="rect">
            <a:avLst/>
          </a:prstGeom>
        </p:spPr>
      </p:pic>
      <p:pic>
        <p:nvPicPr>
          <p:cNvPr id="23" name="Picture 22">
            <a:extLst>
              <a:ext uri="{FF2B5EF4-FFF2-40B4-BE49-F238E27FC236}">
                <a16:creationId xmlns:a16="http://schemas.microsoft.com/office/drawing/2014/main" id="{48BDDAFB-5E7D-4140-95B9-20DF5659AB30}"/>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10903" r="10496"/>
          <a:stretch/>
        </p:blipFill>
        <p:spPr>
          <a:xfrm>
            <a:off x="4343400" y="2647950"/>
            <a:ext cx="4724400" cy="1004231"/>
          </a:xfrm>
          <a:prstGeom prst="rect">
            <a:avLst/>
          </a:prstGeom>
        </p:spPr>
      </p:pic>
      <p:cxnSp>
        <p:nvCxnSpPr>
          <p:cNvPr id="18" name="Straight Arrow Connector 17">
            <a:extLst>
              <a:ext uri="{FF2B5EF4-FFF2-40B4-BE49-F238E27FC236}">
                <a16:creationId xmlns:a16="http://schemas.microsoft.com/office/drawing/2014/main" id="{4721E08B-219D-7A47-923D-6CE27F2AF5CE}"/>
              </a:ext>
            </a:extLst>
          </p:cNvPr>
          <p:cNvCxnSpPr>
            <a:cxnSpLocks/>
          </p:cNvCxnSpPr>
          <p:nvPr/>
        </p:nvCxnSpPr>
        <p:spPr>
          <a:xfrm>
            <a:off x="2221624" y="3333750"/>
            <a:ext cx="0" cy="595915"/>
          </a:xfrm>
          <a:prstGeom prst="straightConnector1">
            <a:avLst/>
          </a:prstGeom>
          <a:ln w="76200">
            <a:solidFill>
              <a:srgbClr val="FFC000"/>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CEBA5A8-37DB-DB4E-9AA6-125F70223B45}"/>
              </a:ext>
            </a:extLst>
          </p:cNvPr>
          <p:cNvSpPr txBox="1"/>
          <p:nvPr/>
        </p:nvSpPr>
        <p:spPr>
          <a:xfrm>
            <a:off x="1600200" y="3943350"/>
            <a:ext cx="1295400" cy="1015663"/>
          </a:xfrm>
          <a:prstGeom prst="rect">
            <a:avLst/>
          </a:prstGeom>
          <a:noFill/>
        </p:spPr>
        <p:txBody>
          <a:bodyPr wrap="square" rtlCol="0">
            <a:spAutoFit/>
          </a:bodyPr>
          <a:lstStyle/>
          <a:p>
            <a:pPr algn="ctr"/>
            <a:r>
              <a:rPr lang="en-US" sz="2000" dirty="0">
                <a:latin typeface="Calibri" panose="020F0502020204030204" pitchFamily="34" charset="0"/>
                <a:cs typeface="Calibri" panose="020F0502020204030204" pitchFamily="34" charset="0"/>
              </a:rPr>
              <a:t>Ask question verbally</a:t>
            </a:r>
          </a:p>
        </p:txBody>
      </p:sp>
    </p:spTree>
    <p:extLst>
      <p:ext uri="{BB962C8B-B14F-4D97-AF65-F5344CB8AC3E}">
        <p14:creationId xmlns:p14="http://schemas.microsoft.com/office/powerpoint/2010/main" val="20079069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lstStyle/>
          <a:p>
            <a:r>
              <a:rPr lang="en-US" dirty="0"/>
              <a:t>Book Promotion</a:t>
            </a:r>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lstStyle/>
          <a:p>
            <a:pPr>
              <a:buNone/>
            </a:pPr>
            <a:r>
              <a:rPr lang="en-US" dirty="0"/>
              <a:t>Dr. Schein's book is available in Kindle version on Amazon for a limited time for only $0.99</a:t>
            </a:r>
          </a:p>
          <a:p>
            <a:pPr>
              <a:buNone/>
            </a:pPr>
            <a:r>
              <a:rPr lang="en-US" b="1" i="1" dirty="0"/>
              <a:t>The Decline of America: 100 Years of Leadership Failures</a:t>
            </a:r>
            <a:endParaRPr lang="en-US" dirty="0"/>
          </a:p>
          <a:p>
            <a:pPr>
              <a:buNone/>
            </a:pPr>
            <a:r>
              <a:rPr lang="en-US" u="sng" dirty="0">
                <a:hlinkClick r:id="rId2"/>
              </a:rPr>
              <a:t>https://www.amazon.com/Decline-America-Years-Leadership-Failures/dp/1682615030</a:t>
            </a:r>
            <a:endParaRPr lang="en-US" dirty="0"/>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Survey / Recording</a:t>
            </a:r>
          </a:p>
        </p:txBody>
      </p:sp>
      <p:sp>
        <p:nvSpPr>
          <p:cNvPr id="3" name="Content Placeholder 2"/>
          <p:cNvSpPr>
            <a:spLocks noGrp="1"/>
          </p:cNvSpPr>
          <p:nvPr>
            <p:ph idx="1"/>
          </p:nvPr>
        </p:nvSpPr>
        <p:spPr/>
        <p:txBody>
          <a:bodyPr>
            <a:normAutofit/>
          </a:bodyPr>
          <a:lstStyle/>
          <a:p>
            <a:pPr marL="0" indent="0">
              <a:buNone/>
            </a:pPr>
            <a:r>
              <a:rPr lang="en-US" u="sng" dirty="0"/>
              <a:t>Tomorrow</a:t>
            </a:r>
            <a:r>
              <a:rPr lang="en-US" dirty="0"/>
              <a:t>, you will be emailed:</a:t>
            </a:r>
          </a:p>
          <a:p>
            <a:r>
              <a:rPr lang="en-US" dirty="0"/>
              <a:t>A link to a survey. We would like your </a:t>
            </a:r>
            <a:r>
              <a:rPr lang="en-US"/>
              <a:t>feedback!</a:t>
            </a:r>
            <a:endParaRPr lang="en-US" dirty="0"/>
          </a:p>
          <a:p>
            <a:r>
              <a:rPr lang="en-US" dirty="0"/>
              <a:t>A link to a recording of this presentation. This recording will be available on </a:t>
            </a:r>
            <a:r>
              <a:rPr lang="en-US" dirty="0" err="1"/>
              <a:t>easa.com</a:t>
            </a:r>
            <a:r>
              <a:rPr lang="en-US" dirty="0"/>
              <a:t> and will be available for you to view anytime.</a:t>
            </a:r>
          </a:p>
        </p:txBody>
      </p:sp>
    </p:spTree>
    <p:extLst>
      <p:ext uri="{BB962C8B-B14F-4D97-AF65-F5344CB8AC3E}">
        <p14:creationId xmlns:p14="http://schemas.microsoft.com/office/powerpoint/2010/main" val="969871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85000" lnSpcReduction="10000"/>
          </a:bodyPr>
          <a:lstStyle/>
          <a:p>
            <a:pPr>
              <a:buNone/>
            </a:pPr>
            <a:r>
              <a:rPr lang="en-US" dirty="0"/>
              <a:t>This program is designed to provide general information on this topic. It does not provide individualized legal advice due to diversity of persons participating in this program. This program will focus on federal laws. Many states and localities have their own laws that could affect the employment and HR decisions covered in this program. Therefore, before making employment or HR decisions, local counsel should be consulted.</a:t>
            </a:r>
          </a:p>
        </p:txBody>
      </p:sp>
    </p:spTree>
    <p:extLst>
      <p:ext uri="{BB962C8B-B14F-4D97-AF65-F5344CB8AC3E}">
        <p14:creationId xmlns:p14="http://schemas.microsoft.com/office/powerpoint/2010/main" val="3123642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lstStyle/>
          <a:p>
            <a:r>
              <a:rPr lang="en-US" b="1" dirty="0"/>
              <a:t>Reviewing Basic Considerations</a:t>
            </a: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lstStyle/>
          <a:p>
            <a:r>
              <a:rPr lang="en-US" dirty="0"/>
              <a:t>Treat employees with compassion</a:t>
            </a:r>
          </a:p>
          <a:p>
            <a:r>
              <a:rPr lang="en-US" dirty="0"/>
              <a:t>Employee fears are real</a:t>
            </a:r>
          </a:p>
          <a:p>
            <a:r>
              <a:rPr lang="en-US" dirty="0"/>
              <a:t>Providing a safe place to work</a:t>
            </a:r>
          </a:p>
          <a:p>
            <a:r>
              <a:rPr lang="en-US" dirty="0"/>
              <a:t>Obeying federal &amp; other laws</a:t>
            </a:r>
          </a:p>
        </p:txBody>
      </p:sp>
    </p:spTree>
    <p:extLst>
      <p:ext uri="{BB962C8B-B14F-4D97-AF65-F5344CB8AC3E}">
        <p14:creationId xmlns:p14="http://schemas.microsoft.com/office/powerpoint/2010/main" val="3123642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r>
              <a:rPr lang="en-US" b="1" dirty="0"/>
              <a:t>Employee Treatment</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92500" lnSpcReduction="10000"/>
          </a:bodyPr>
          <a:lstStyle/>
          <a:p>
            <a:r>
              <a:rPr lang="en-US" dirty="0"/>
              <a:t>Some employees will take advantage of this crisis</a:t>
            </a:r>
          </a:p>
          <a:p>
            <a:r>
              <a:rPr lang="en-US" dirty="0"/>
              <a:t>Most employees want to return to work or to keep working</a:t>
            </a:r>
          </a:p>
          <a:p>
            <a:r>
              <a:rPr lang="en-US" dirty="0"/>
              <a:t>Avoid confrontation and carefully consider each action</a:t>
            </a:r>
          </a:p>
          <a:p>
            <a:r>
              <a:rPr lang="en-US" dirty="0"/>
              <a:t>Best to err on the side of giving employee the benefits noted below. </a:t>
            </a:r>
          </a:p>
        </p:txBody>
      </p:sp>
    </p:spTree>
    <p:extLst>
      <p:ext uri="{BB962C8B-B14F-4D97-AF65-F5344CB8AC3E}">
        <p14:creationId xmlns:p14="http://schemas.microsoft.com/office/powerpoint/2010/main" val="3123642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r>
              <a:rPr lang="en-US" b="1" dirty="0"/>
              <a:t>Employee Treatment</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lnSpcReduction="10000"/>
          </a:bodyPr>
          <a:lstStyle/>
          <a:p>
            <a:pPr>
              <a:buNone/>
            </a:pPr>
            <a:r>
              <a:rPr lang="en-US" dirty="0"/>
              <a:t>Employees can still be subject to:</a:t>
            </a:r>
          </a:p>
          <a:p>
            <a:r>
              <a:rPr lang="en-US" dirty="0"/>
              <a:t>Termination</a:t>
            </a:r>
          </a:p>
          <a:p>
            <a:r>
              <a:rPr lang="en-US" dirty="0"/>
              <a:t>Furlough – Temporary with benefits</a:t>
            </a:r>
          </a:p>
          <a:p>
            <a:r>
              <a:rPr lang="en-US" dirty="0"/>
              <a:t>Layoff – May not be temporary and generally no benefits.</a:t>
            </a:r>
          </a:p>
          <a:p>
            <a:r>
              <a:rPr lang="en-US" dirty="0"/>
              <a:t>Reduced Work Hours and/or Reduced Pay</a:t>
            </a:r>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r>
              <a:rPr lang="en-US" b="1" dirty="0"/>
              <a:t>Employee Treatment</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a:bodyPr>
          <a:lstStyle/>
          <a:p>
            <a:r>
              <a:rPr lang="en-US" dirty="0"/>
              <a:t>Consider referral to EAP, or adopt an EAP plan.</a:t>
            </a:r>
          </a:p>
          <a:p>
            <a:r>
              <a:rPr lang="en-US" dirty="0"/>
              <a:t>Comply with federal, state and local control laws</a:t>
            </a:r>
          </a:p>
          <a:p>
            <a:r>
              <a:rPr lang="en-US" dirty="0"/>
              <a:t>Emphasize safe work practices</a:t>
            </a:r>
          </a:p>
          <a:p>
            <a:r>
              <a:rPr lang="en-US" dirty="0"/>
              <a:t>Provide safety equipment and support. </a:t>
            </a:r>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r>
              <a:rPr lang="en-US" b="1" dirty="0"/>
              <a:t>Employee Treatment - Safety</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92500" lnSpcReduction="20000"/>
          </a:bodyPr>
          <a:lstStyle/>
          <a:p>
            <a:r>
              <a:rPr lang="en-US" dirty="0"/>
              <a:t>Analyze each part of the workplace for safety. </a:t>
            </a:r>
          </a:p>
          <a:p>
            <a:r>
              <a:rPr lang="en-US" dirty="0"/>
              <a:t>Provide PPE for each employee in relation to their position.</a:t>
            </a:r>
          </a:p>
          <a:p>
            <a:r>
              <a:rPr lang="en-US" dirty="0"/>
              <a:t>Plexiglas screens, social distancing decals, limiting public access, and sanitization protocols are in order. </a:t>
            </a:r>
          </a:p>
          <a:p>
            <a:r>
              <a:rPr lang="en-US" dirty="0"/>
              <a:t>Screen employees and customers. Limit vendor access. </a:t>
            </a:r>
          </a:p>
          <a:p>
            <a:endParaRPr lang="en-US" dirty="0"/>
          </a:p>
        </p:txBody>
      </p:sp>
    </p:spTree>
    <p:extLst>
      <p:ext uri="{BB962C8B-B14F-4D97-AF65-F5344CB8AC3E}">
        <p14:creationId xmlns:p14="http://schemas.microsoft.com/office/powerpoint/2010/main" val="3123642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49738-0B11-2448-B258-DA0106CA7229}"/>
              </a:ext>
            </a:extLst>
          </p:cNvPr>
          <p:cNvSpPr>
            <a:spLocks noGrp="1"/>
          </p:cNvSpPr>
          <p:nvPr>
            <p:ph type="title"/>
          </p:nvPr>
        </p:nvSpPr>
        <p:spPr/>
        <p:txBody>
          <a:bodyPr>
            <a:normAutofit fontScale="90000"/>
          </a:bodyPr>
          <a:lstStyle/>
          <a:p>
            <a:r>
              <a:rPr lang="en-US" b="1" dirty="0"/>
              <a:t>The Big Unknown</a:t>
            </a:r>
            <a:br>
              <a:rPr lang="en-US" dirty="0"/>
            </a:br>
            <a:endParaRPr lang="en-US" dirty="0"/>
          </a:p>
        </p:txBody>
      </p:sp>
      <p:sp>
        <p:nvSpPr>
          <p:cNvPr id="3" name="Content Placeholder 2">
            <a:extLst>
              <a:ext uri="{FF2B5EF4-FFF2-40B4-BE49-F238E27FC236}">
                <a16:creationId xmlns:a16="http://schemas.microsoft.com/office/drawing/2014/main" id="{E1FFA88F-A6C7-4C47-8583-C518D16528A6}"/>
              </a:ext>
            </a:extLst>
          </p:cNvPr>
          <p:cNvSpPr>
            <a:spLocks noGrp="1"/>
          </p:cNvSpPr>
          <p:nvPr>
            <p:ph idx="1"/>
          </p:nvPr>
        </p:nvSpPr>
        <p:spPr/>
        <p:txBody>
          <a:bodyPr>
            <a:normAutofit fontScale="92500" lnSpcReduction="10000"/>
          </a:bodyPr>
          <a:lstStyle/>
          <a:p>
            <a:r>
              <a:rPr lang="en-US" dirty="0"/>
              <a:t>Lawsuits have been filed against McDonald’s and Wal-Mart for either failure to provide a safe workplace or death and illness due to COVID-19</a:t>
            </a:r>
          </a:p>
          <a:p>
            <a:r>
              <a:rPr lang="en-US" dirty="0"/>
              <a:t>Congress may act fairly soon to provide protection from such liability. </a:t>
            </a:r>
          </a:p>
          <a:p>
            <a:r>
              <a:rPr lang="en-US" dirty="0"/>
              <a:t>Generally, employees are limited to Workers’ Compensation for a related illness. </a:t>
            </a:r>
          </a:p>
        </p:txBody>
      </p:sp>
    </p:spTree>
    <p:extLst>
      <p:ext uri="{BB962C8B-B14F-4D97-AF65-F5344CB8AC3E}">
        <p14:creationId xmlns:p14="http://schemas.microsoft.com/office/powerpoint/2010/main" val="3123642497"/>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10229</TotalTime>
  <Words>1259</Words>
  <Application>Microsoft Office PowerPoint</Application>
  <PresentationFormat>On-screen Show (16:9)</PresentationFormat>
  <Paragraphs>134</Paragraphs>
  <Slides>27</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27</vt:i4>
      </vt:variant>
    </vt:vector>
  </HeadingPairs>
  <TitlesOfParts>
    <vt:vector size="30" baseType="lpstr">
      <vt:lpstr>Arial</vt:lpstr>
      <vt:lpstr>Calibri</vt:lpstr>
      <vt:lpstr>Default Theme</vt:lpstr>
      <vt:lpstr>Legal &amp; HR Factors  to Survive COVID-19</vt:lpstr>
      <vt:lpstr>How to ask questions</vt:lpstr>
      <vt:lpstr>DISCLAIMER</vt:lpstr>
      <vt:lpstr>Reviewing Basic Considerations</vt:lpstr>
      <vt:lpstr>Employee Treatment </vt:lpstr>
      <vt:lpstr>Employee Treatment </vt:lpstr>
      <vt:lpstr>Employee Treatment </vt:lpstr>
      <vt:lpstr>Employee Treatment - Safety </vt:lpstr>
      <vt:lpstr>The Big Unknown </vt:lpstr>
      <vt:lpstr>OSHA Considerations  </vt:lpstr>
      <vt:lpstr>OSHA Considerations  </vt:lpstr>
      <vt:lpstr>OSHA Considerations  </vt:lpstr>
      <vt:lpstr>Unions May Capitalize </vt:lpstr>
      <vt:lpstr> Families First Coronavirus Response Act (FFCRA)  </vt:lpstr>
      <vt:lpstr> Families First Coronavirus Response Act (FFCRA)  </vt:lpstr>
      <vt:lpstr> Families First Coronavirus Response Act (FFCRA)  </vt:lpstr>
      <vt:lpstr> The CARES Act </vt:lpstr>
      <vt:lpstr> The CARES Act </vt:lpstr>
      <vt:lpstr> CARES - Employee Retention Credit </vt:lpstr>
      <vt:lpstr> CARES - Employee Retention Credit </vt:lpstr>
      <vt:lpstr> CARES – Employer Payments of Student Loans </vt:lpstr>
      <vt:lpstr>The Payroll Protection Plan  </vt:lpstr>
      <vt:lpstr>Special Issue - WFH</vt:lpstr>
      <vt:lpstr>Questions?</vt:lpstr>
      <vt:lpstr>How to ask questions</vt:lpstr>
      <vt:lpstr>Book Promotion</vt:lpstr>
      <vt:lpstr>Survey / Recording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 Oliver</dc:creator>
  <cp:lastModifiedBy>Rachel Harrison</cp:lastModifiedBy>
  <cp:revision>43</cp:revision>
  <dcterms:created xsi:type="dcterms:W3CDTF">2020-04-07T16:14:43Z</dcterms:created>
  <dcterms:modified xsi:type="dcterms:W3CDTF">2020-07-29T18:46:32Z</dcterms:modified>
</cp:coreProperties>
</file>